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handoutMasterIdLst>
    <p:handoutMasterId r:id="rId22"/>
  </p:handoutMasterIdLst>
  <p:sldIdLst>
    <p:sldId id="271" r:id="rId2"/>
    <p:sldId id="256" r:id="rId3"/>
    <p:sldId id="260" r:id="rId4"/>
    <p:sldId id="264" r:id="rId5"/>
    <p:sldId id="272" r:id="rId6"/>
    <p:sldId id="257" r:id="rId7"/>
    <p:sldId id="273" r:id="rId8"/>
    <p:sldId id="269" r:id="rId9"/>
    <p:sldId id="275" r:id="rId10"/>
    <p:sldId id="276" r:id="rId11"/>
    <p:sldId id="277" r:id="rId12"/>
    <p:sldId id="278" r:id="rId13"/>
    <p:sldId id="279" r:id="rId14"/>
    <p:sldId id="274" r:id="rId15"/>
    <p:sldId id="268" r:id="rId16"/>
    <p:sldId id="280" r:id="rId17"/>
    <p:sldId id="281" r:id="rId18"/>
    <p:sldId id="283" r:id="rId19"/>
    <p:sldId id="282" r:id="rId20"/>
    <p:sldId id="284" r:id="rId21"/>
  </p:sldIdLst>
  <p:sldSz cx="9144000" cy="6858000" type="screen4x3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5" autoAdjust="0"/>
    <p:restoredTop sz="90929"/>
  </p:normalViewPr>
  <p:slideViewPr>
    <p:cSldViewPr>
      <p:cViewPr varScale="1">
        <p:scale>
          <a:sx n="64" d="100"/>
          <a:sy n="64" d="100"/>
        </p:scale>
        <p:origin x="1122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829675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471B20C-E132-4062-AC39-7120709E6E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542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B89EF3-AD0A-4C94-863D-09D2374A3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7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E1B0E6-E853-41F7-A0CD-1378EC9E48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41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EF3C79-98A3-4471-9D0D-FC0BCC26ED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722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6B023C-CE9E-45B8-9456-7D999FA2DA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57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53702D-608B-415E-9526-CD38A5A3F4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428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A68396-65FD-4FB7-9FA0-3580B5F7CF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1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D8349B-7E2C-4E1D-BFC9-0525401896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819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E3205E-E4A7-4D18-BC4B-6796FC1BC0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575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163ED-CFB2-4F7E-96BB-7FC22FD2C8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39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C9B356-F5F4-47DE-A81E-63A5BC29C2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70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6C98B3-5ABE-45C2-99FA-136FA3F1CF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43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fld id="{78B26450-45BD-4169-BEAC-9464C3C9D0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986BC-F4AF-445D-8407-27FA53566F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2441575"/>
          </a:xfrm>
        </p:spPr>
        <p:txBody>
          <a:bodyPr/>
          <a:lstStyle/>
          <a:p>
            <a:r>
              <a:rPr lang="en-US" dirty="0"/>
              <a:t>More “Fun with JOINs”</a:t>
            </a:r>
            <a:br>
              <a:rPr lang="en-US" dirty="0"/>
            </a:br>
            <a:r>
              <a:rPr lang="en-US" sz="2800" dirty="0"/>
              <a:t>.</a:t>
            </a:r>
            <a:br>
              <a:rPr lang="en-US" dirty="0"/>
            </a:br>
            <a:r>
              <a:rPr lang="en-US" sz="4000" dirty="0"/>
              <a:t>Scenarios and Queries</a:t>
            </a: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69D8B55-014A-4493-B319-307455662D8A}"/>
              </a:ext>
            </a:extLst>
          </p:cNvPr>
          <p:cNvSpPr/>
          <p:nvPr/>
        </p:nvSpPr>
        <p:spPr bwMode="auto">
          <a:xfrm>
            <a:off x="4419600" y="3429000"/>
            <a:ext cx="457200" cy="152400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054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6A3B03-EE7D-4E18-AFF8-42AB48454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9" y="857250"/>
            <a:ext cx="9144000" cy="5143500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410041E4-5F45-4D9E-A778-AEF71A923361}"/>
              </a:ext>
            </a:extLst>
          </p:cNvPr>
          <p:cNvSpPr/>
          <p:nvPr/>
        </p:nvSpPr>
        <p:spPr bwMode="auto">
          <a:xfrm rot="11070163">
            <a:off x="4612630" y="2262935"/>
            <a:ext cx="1371600" cy="456965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B63FB335-D291-4011-9A0D-F6C3FDD04CF1}"/>
              </a:ext>
            </a:extLst>
          </p:cNvPr>
          <p:cNvSpPr/>
          <p:nvPr/>
        </p:nvSpPr>
        <p:spPr bwMode="auto">
          <a:xfrm>
            <a:off x="6781800" y="3124200"/>
            <a:ext cx="304800" cy="533400"/>
          </a:xfrm>
          <a:prstGeom prst="rightBrace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078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2E1166-FE87-4853-8FA7-A78276911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857250"/>
            <a:ext cx="8686800" cy="5143500"/>
          </a:xfrm>
          <a:prstGeom prst="rect">
            <a:avLst/>
          </a:prstGeom>
        </p:spPr>
      </p:pic>
      <p:sp>
        <p:nvSpPr>
          <p:cNvPr id="3" name="Arrow: Down 2">
            <a:extLst>
              <a:ext uri="{FF2B5EF4-FFF2-40B4-BE49-F238E27FC236}">
                <a16:creationId xmlns:a16="http://schemas.microsoft.com/office/drawing/2014/main" id="{04CF0123-9A72-4687-9FC5-13DA69E7A307}"/>
              </a:ext>
            </a:extLst>
          </p:cNvPr>
          <p:cNvSpPr/>
          <p:nvPr/>
        </p:nvSpPr>
        <p:spPr bwMode="auto">
          <a:xfrm>
            <a:off x="5943600" y="1676400"/>
            <a:ext cx="457200" cy="68580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5393D7-8B4E-4D46-A73A-DA95783530FE}"/>
              </a:ext>
            </a:extLst>
          </p:cNvPr>
          <p:cNvSpPr txBox="1"/>
          <p:nvPr/>
        </p:nvSpPr>
        <p:spPr>
          <a:xfrm>
            <a:off x="114300" y="304800"/>
            <a:ext cx="8915400" cy="46166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Remember, I am working in the FK table, pointing back to the PK table</a:t>
            </a:r>
          </a:p>
        </p:txBody>
      </p:sp>
    </p:spTree>
    <p:extLst>
      <p:ext uri="{BB962C8B-B14F-4D97-AF65-F5344CB8AC3E}">
        <p14:creationId xmlns:p14="http://schemas.microsoft.com/office/powerpoint/2010/main" val="3786084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885B20-98E7-4DC2-A65B-09275ED85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3" name="Arrow: Down 2">
            <a:extLst>
              <a:ext uri="{FF2B5EF4-FFF2-40B4-BE49-F238E27FC236}">
                <a16:creationId xmlns:a16="http://schemas.microsoft.com/office/drawing/2014/main" id="{72A8C050-4758-4AEF-B15F-27987809E5EE}"/>
              </a:ext>
            </a:extLst>
          </p:cNvPr>
          <p:cNvSpPr/>
          <p:nvPr/>
        </p:nvSpPr>
        <p:spPr bwMode="auto">
          <a:xfrm>
            <a:off x="3657600" y="1295400"/>
            <a:ext cx="457200" cy="114300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296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F071A7-8807-4651-ADE4-0D072D6C8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6488"/>
            <a:ext cx="9144000" cy="51450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F3B4A2-864C-48C0-881B-27F770072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752600"/>
            <a:ext cx="3673152" cy="374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94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6FF48-C7DB-4B2A-ACE8-1F9548936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200"/>
            <a:ext cx="7772400" cy="1143000"/>
          </a:xfrm>
        </p:spPr>
        <p:txBody>
          <a:bodyPr/>
          <a:lstStyle/>
          <a:p>
            <a:r>
              <a:rPr lang="en-US" dirty="0"/>
              <a:t>And the JOIN worked!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780CC1-FFBB-4D78-B2B4-A22BA2ACE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7800"/>
            <a:ext cx="9144000" cy="5143500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4072A4BC-3CC1-4930-BBA9-8EC88BA38C76}"/>
              </a:ext>
            </a:extLst>
          </p:cNvPr>
          <p:cNvSpPr/>
          <p:nvPr/>
        </p:nvSpPr>
        <p:spPr bwMode="auto">
          <a:xfrm>
            <a:off x="8686800" y="5638800"/>
            <a:ext cx="228600" cy="533400"/>
          </a:xfrm>
          <a:prstGeom prst="down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397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4"/>
          <p:cNvSpPr>
            <a:spLocks noChangeArrowheads="1"/>
          </p:cNvSpPr>
          <p:nvPr/>
        </p:nvSpPr>
        <p:spPr bwMode="auto">
          <a:xfrm>
            <a:off x="0" y="1219200"/>
            <a:ext cx="91440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br>
              <a:rPr lang="en-US" sz="2200" b="1" dirty="0">
                <a:solidFill>
                  <a:schemeClr val="tx2"/>
                </a:solidFill>
                <a:latin typeface="Courier New" pitchFamily="49" charset="0"/>
              </a:rPr>
            </a:br>
            <a:br>
              <a:rPr lang="en-US" sz="2200" b="1" dirty="0">
                <a:solidFill>
                  <a:schemeClr val="tx2"/>
                </a:solidFill>
                <a:latin typeface="Courier New" pitchFamily="49" charset="0"/>
              </a:rPr>
            </a:br>
            <a:endParaRPr lang="en-US" sz="2200" b="1" dirty="0">
              <a:solidFill>
                <a:schemeClr val="tx2"/>
              </a:solidFill>
              <a:latin typeface="Courier New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2DC375-7A68-4965-9B59-884455541223}"/>
              </a:ext>
            </a:extLst>
          </p:cNvPr>
          <p:cNvSpPr/>
          <p:nvPr/>
        </p:nvSpPr>
        <p:spPr>
          <a:xfrm>
            <a:off x="152400" y="1066800"/>
            <a:ext cx="9144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OrderNo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'Order No'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'Order Date'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r>
              <a:rPr lang="en-US" sz="180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Quantity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ActualPrice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'Total Sales Amount'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FirstName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 '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LastName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'Sales Rep'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OrderLine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OrderNo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OrderLine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OrderNo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Employee</a:t>
            </a: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Employee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EmpNo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SalesRepNo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BETWEEN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'2011-01-01'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'2011-12-31'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GROUP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OrderNo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FirstName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LastName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SUM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Quantity 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ActualPrice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DESC</a:t>
            </a:r>
            <a:r>
              <a:rPr lang="en-US" sz="18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sz="5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425989-DD09-489F-941F-E7E9A129F043}"/>
              </a:ext>
            </a:extLst>
          </p:cNvPr>
          <p:cNvSpPr txBox="1"/>
          <p:nvPr/>
        </p:nvSpPr>
        <p:spPr>
          <a:xfrm>
            <a:off x="609600" y="280382"/>
            <a:ext cx="7429500" cy="52322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Here is the crazy SQL for you to try out yourself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9A92BF-EC7D-4B99-BB20-5B4C29E6DE9F}"/>
              </a:ext>
            </a:extLst>
          </p:cNvPr>
          <p:cNvSpPr/>
          <p:nvPr/>
        </p:nvSpPr>
        <p:spPr>
          <a:xfrm>
            <a:off x="228600" y="3793882"/>
            <a:ext cx="8839200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11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11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11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ShipDate</a:t>
            </a:r>
            <a:r>
              <a:rPr lang="en-US" sz="11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Employee</a:t>
            </a:r>
            <a:r>
              <a:rPr lang="en-US" sz="11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LastName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', '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FirstName </a:t>
            </a:r>
            <a:r>
              <a:rPr lang="en-US" sz="1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sz="110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AccountRep</a:t>
            </a:r>
            <a:r>
              <a:rPr lang="en-US" sz="11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endParaRPr lang="en-US" sz="11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Employee</a:t>
            </a:r>
          </a:p>
          <a:p>
            <a:r>
              <a:rPr lang="en-US" sz="1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EmpNo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11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SalesRepNo</a:t>
            </a:r>
            <a:endParaRPr lang="en-US" sz="11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Customer</a:t>
            </a:r>
          </a:p>
          <a:p>
            <a:r>
              <a:rPr lang="en-US" sz="1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AcctRepNo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EmpNo</a:t>
            </a:r>
            <a:endParaRPr lang="en-US" sz="11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11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LastName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EC1702-FC26-49EE-A9D2-126251D0C294}"/>
              </a:ext>
            </a:extLst>
          </p:cNvPr>
          <p:cNvSpPr txBox="1"/>
          <p:nvPr/>
        </p:nvSpPr>
        <p:spPr>
          <a:xfrm>
            <a:off x="571500" y="2473121"/>
            <a:ext cx="8001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    Sometimes you just have to use trial and error to get the right SQL to answer your question: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18C9DC-C013-400B-A880-C0BD0EB59C99}"/>
              </a:ext>
            </a:extLst>
          </p:cNvPr>
          <p:cNvSpPr txBox="1"/>
          <p:nvPr/>
        </p:nvSpPr>
        <p:spPr>
          <a:xfrm>
            <a:off x="533400" y="609600"/>
            <a:ext cx="8077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</a:t>
            </a:r>
            <a:r>
              <a:rPr lang="en-US" sz="2800" u="sng" dirty="0"/>
              <a:t>Scenario Three</a:t>
            </a:r>
            <a:r>
              <a:rPr lang="en-US" sz="2800" dirty="0"/>
              <a:t>:</a:t>
            </a:r>
          </a:p>
          <a:p>
            <a:r>
              <a:rPr lang="en-US" sz="2800" dirty="0"/>
              <a:t>      Give me all order dates and ship dates for each Sales Rep and list them in alphabetical order by Rep’s last name. </a:t>
            </a:r>
          </a:p>
        </p:txBody>
      </p:sp>
    </p:spTree>
    <p:extLst>
      <p:ext uri="{BB962C8B-B14F-4D97-AF65-F5344CB8AC3E}">
        <p14:creationId xmlns:p14="http://schemas.microsoft.com/office/powerpoint/2010/main" val="2623724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018C47-3288-457E-83E8-333588733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69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2ECB86-A666-4F47-89B5-48F0A68F755D}"/>
              </a:ext>
            </a:extLst>
          </p:cNvPr>
          <p:cNvSpPr txBox="1"/>
          <p:nvPr/>
        </p:nvSpPr>
        <p:spPr>
          <a:xfrm>
            <a:off x="685800" y="1066800"/>
            <a:ext cx="8305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                       </a:t>
            </a:r>
            <a:r>
              <a:rPr lang="en-US" sz="3200" u="sng" dirty="0"/>
              <a:t>Scenario Four</a:t>
            </a:r>
            <a:r>
              <a:rPr lang="en-US" sz="3200" dirty="0"/>
              <a:t>:</a:t>
            </a:r>
          </a:p>
          <a:p>
            <a:r>
              <a:rPr lang="en-US" dirty="0"/>
              <a:t>      </a:t>
            </a:r>
            <a:r>
              <a:rPr lang="en-US" sz="2800" dirty="0"/>
              <a:t>I want to know which Sales reps have the worst lag times between order and shipping dates. Make a list of all the Sales Reps with their orders and shipping dates, and the lag times between dates. </a:t>
            </a:r>
          </a:p>
          <a:p>
            <a:r>
              <a:rPr lang="en-US" sz="2800" dirty="0"/>
              <a:t>     I want to know the lag times from highest to lowest, by order date and Sales Rep. </a:t>
            </a:r>
          </a:p>
        </p:txBody>
      </p:sp>
    </p:spTree>
    <p:extLst>
      <p:ext uri="{BB962C8B-B14F-4D97-AF65-F5344CB8AC3E}">
        <p14:creationId xmlns:p14="http://schemas.microsoft.com/office/powerpoint/2010/main" val="922583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CB08E4B-6089-4D41-8C61-B8C4B8F49BB6}"/>
              </a:ext>
            </a:extLst>
          </p:cNvPr>
          <p:cNvSpPr/>
          <p:nvPr/>
        </p:nvSpPr>
        <p:spPr>
          <a:xfrm>
            <a:off x="76200" y="1219200"/>
            <a:ext cx="9067800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23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23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ShipDate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DATEDIFF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30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day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ShipDate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'Lag Time'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2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Employee</a:t>
            </a:r>
            <a:r>
              <a:rPr lang="en-US" sz="23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LastName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', '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FirstName 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sz="2300" dirty="0" err="1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AccountRep</a:t>
            </a:r>
            <a:r>
              <a:rPr lang="en-US" sz="23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endParaRPr lang="en-US" sz="2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Employee</a:t>
            </a:r>
          </a:p>
          <a:p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employee.EmpNo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23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SalesRepNo</a:t>
            </a:r>
            <a:endParaRPr lang="en-US" sz="2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Customer</a:t>
            </a:r>
          </a:p>
          <a:p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AcctRepNo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EmpNo</a:t>
            </a:r>
            <a:endParaRPr lang="en-US" sz="23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DATEDIFF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2300" dirty="0">
                <a:solidFill>
                  <a:srgbClr val="FF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day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ShipDate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DESC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LastName</a:t>
            </a:r>
            <a:r>
              <a:rPr lang="en-US" sz="23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23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23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endParaRPr lang="en-US" sz="23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A963CC-F850-4DB7-A66D-21988793A3EE}"/>
              </a:ext>
            </a:extLst>
          </p:cNvPr>
          <p:cNvSpPr txBox="1"/>
          <p:nvPr/>
        </p:nvSpPr>
        <p:spPr>
          <a:xfrm>
            <a:off x="1295400" y="381000"/>
            <a:ext cx="6248400" cy="46166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Making use of the “DATEDIFF” command</a:t>
            </a:r>
          </a:p>
        </p:txBody>
      </p:sp>
    </p:spTree>
    <p:extLst>
      <p:ext uri="{BB962C8B-B14F-4D97-AF65-F5344CB8AC3E}">
        <p14:creationId xmlns:p14="http://schemas.microsoft.com/office/powerpoint/2010/main" val="87009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295400"/>
            <a:ext cx="8534400" cy="4267200"/>
          </a:xfrm>
          <a:noFill/>
        </p:spPr>
        <p:txBody>
          <a:bodyPr/>
          <a:lstStyle/>
          <a:p>
            <a:pPr algn="l"/>
            <a:r>
              <a:rPr lang="en-US" sz="3600" dirty="0"/>
              <a:t>                          </a:t>
            </a:r>
            <a:r>
              <a:rPr lang="en-US" sz="3600" u="sng" dirty="0"/>
              <a:t>Scenario One</a:t>
            </a:r>
            <a:r>
              <a:rPr lang="en-US" sz="3600" dirty="0"/>
              <a:t>:</a:t>
            </a:r>
            <a:br>
              <a:rPr lang="en-US" sz="3600" dirty="0"/>
            </a:br>
            <a:r>
              <a:rPr lang="en-US" sz="3600" dirty="0"/>
              <a:t>    </a:t>
            </a:r>
            <a:r>
              <a:rPr lang="en-US" sz="2800" dirty="0"/>
              <a:t>We are doing an audit for FY 2011-12. I need a listing of all of our customer orders, by Customer Company Name, Account Rep Name, Date of the order, and Date of Shipping. </a:t>
            </a:r>
            <a:br>
              <a:rPr lang="en-US" sz="2800" dirty="0"/>
            </a:br>
            <a:r>
              <a:rPr lang="en-US" sz="2800" dirty="0"/>
              <a:t>      I need this in two lists: The first list in chronological order, from the most recent Order date. The second list in chronological order, from the oldest Order date. </a:t>
            </a:r>
            <a:endParaRPr lang="en-US" sz="3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EE9706-3088-4528-B879-AAC6A87D3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955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F5B58A-207F-4D2A-ABB6-CAA8CB1968F2}"/>
              </a:ext>
            </a:extLst>
          </p:cNvPr>
          <p:cNvSpPr/>
          <p:nvPr/>
        </p:nvSpPr>
        <p:spPr>
          <a:xfrm>
            <a:off x="-3048" y="1295400"/>
            <a:ext cx="9144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select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CompanyName </a:t>
            </a:r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'Customer Account'</a:t>
            </a:r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FirstName </a:t>
            </a:r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 '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LastName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'Account Rep'</a:t>
            </a:r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ShipDate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Customer </a:t>
            </a:r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 </a:t>
            </a:r>
          </a:p>
          <a:p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employee </a:t>
            </a:r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</a:t>
            </a:r>
          </a:p>
          <a:p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</a:t>
            </a:r>
            <a:r>
              <a:rPr lang="en-US" sz="1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EmpNo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</a:t>
            </a:r>
            <a:r>
              <a:rPr lang="en-US" sz="1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AcctRepNo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join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CustomerOrder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O</a:t>
            </a:r>
          </a:p>
          <a:p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</a:t>
            </a:r>
            <a:r>
              <a:rPr lang="en-US" sz="1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CustNo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</a:t>
            </a:r>
            <a:r>
              <a:rPr lang="en-US" sz="12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CustNo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Where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BETWEEN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'2011-01-01'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AND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FF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'2012-12-31'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by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DESC</a:t>
            </a:r>
            <a:endParaRPr 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E36B80-44C7-4721-AB50-B74E49D9DA48}"/>
              </a:ext>
            </a:extLst>
          </p:cNvPr>
          <p:cNvSpPr txBox="1"/>
          <p:nvPr/>
        </p:nvSpPr>
        <p:spPr>
          <a:xfrm>
            <a:off x="2514600" y="457200"/>
            <a:ext cx="3505200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Join to the world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B4A45D-47CF-4F87-A1B0-39F76B1132C4}"/>
              </a:ext>
            </a:extLst>
          </p:cNvPr>
          <p:cNvSpPr/>
          <p:nvPr/>
        </p:nvSpPr>
        <p:spPr>
          <a:xfrm>
            <a:off x="152400" y="487025"/>
            <a:ext cx="88392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Customer Account                        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Account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Rep                         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OrderDate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ShipDate</a:t>
            </a:r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---------------------------------------- ------------------------------------ ---------- ----------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Major League Sports                      Amy Boyle                            2012-06-30 2012-07-05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Foster Sports Supply                     Amy Boyle                            2012-06-19 2012-06-21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Fred's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Funtime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Amy Boyle                            2012-05-30 2012-06-02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 Sports Shoppe                        Leonard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Melice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2012-05-15 2012-05-19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JRG Enterprises                          David Teeter                         2012-05-15 2012-05-22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Ralph's Outdoor Emporium                 Kay Riddle                           2012-05-02 2012-05-05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Two Guys &amp; A Gal Fitness Center          Leonard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Melice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2012-05-01 2012-05-03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Sports World                             David Teeter                         2012-04-17 2012-04-20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Score-4 Sports                           Kay Riddle                           2012-03-30 2012-04-03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JRG Enterprises                          David Teeter                         2012-03-20 2012-03-23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Major League Sports                      Amy Boyle                            2012-03-03 2012-03-07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Fred's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Funtime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Amy Boyle                            2012-03-01 2012-03-03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Sports World                             David Teeter                         2012-02-20 2012-02-24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Ralph's Outdoor Emporium                 Kay Riddle                           2012-01-31 2012-02-03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Score-4 Sports                           Kay Riddle                           2012-01-23 2012-01-25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Major League Sports                      Amy Boyle                            2012-01-06 2012-01-12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Fred's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Funtime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Amy Boyle                            2011-12-20 2011-12-22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Sports World                             David Teeter                         2011-12-05 2011-12-08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 &amp; T Entertainment                      David Teeter                         2011-11-21 2011-11-28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Ralph's Outdoor Emporium                 Kay Riddle                           2011-11-18 2011-11-22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Fred's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Funtime</a:t>
            </a:r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Amy Boyle                            2011-10-31 2011-11-04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Turner Sporting Goods                    Kay Riddle                           2011-10-21 2011-10-26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Sports World                             David Teeter                         2011-09-29 2011-10-03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 &amp; T Entertainment                      David Teeter                         2011-08-31 2011-09-05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Ralph's Outdoor Emporium                 Kay Riddle                           2011-08-15 2011-08-19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 &amp; T Entertainment                      David Teeter                         2011-08-01 2011-08-04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Turner Sporting Goods                    Kay Riddle                           2011-07-29 2011-08-02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Ralph's Outdoor Emporium                 Kay Riddle                           2011-07-15 2011-07-22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Turner Sporting Goods                    Kay Riddle                           2011-06-09 2011-06-13</a:t>
            </a:r>
          </a:p>
          <a:p>
            <a:pPr algn="ctr"/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Turner Sporting Goods                    Kay Riddle                           2011-05-11 2011-05-16</a:t>
            </a:r>
          </a:p>
          <a:p>
            <a:pPr algn="ctr"/>
            <a:endParaRPr lang="en-US" sz="12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(30 rows affected)</a:t>
            </a:r>
            <a:endParaRPr lang="en-US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9DCE7A-10E7-4EBC-B956-1F8D43FFB4ED}"/>
              </a:ext>
            </a:extLst>
          </p:cNvPr>
          <p:cNvSpPr txBox="1"/>
          <p:nvPr/>
        </p:nvSpPr>
        <p:spPr>
          <a:xfrm>
            <a:off x="1170589" y="304800"/>
            <a:ext cx="6879021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Without the Join, SQL Server gives you this mess: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5ECE27-158B-43E0-881F-518E6E741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857250"/>
            <a:ext cx="8915400" cy="5695950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28AA4BB8-4CA5-44AD-B0ED-23F81C955252}"/>
              </a:ext>
            </a:extLst>
          </p:cNvPr>
          <p:cNvSpPr/>
          <p:nvPr/>
        </p:nvSpPr>
        <p:spPr bwMode="auto">
          <a:xfrm>
            <a:off x="8458200" y="5334000"/>
            <a:ext cx="381000" cy="666750"/>
          </a:xfrm>
          <a:prstGeom prst="down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067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" y="514350"/>
            <a:ext cx="8763000" cy="5829300"/>
          </a:xfrm>
        </p:spPr>
        <p:txBody>
          <a:bodyPr/>
          <a:lstStyle/>
          <a:p>
            <a:pPr algn="l"/>
            <a:r>
              <a:rPr lang="en-US" sz="3200" dirty="0">
                <a:solidFill>
                  <a:schemeClr val="tx1"/>
                </a:solidFill>
                <a:latin typeface="Arial" charset="0"/>
              </a:rPr>
              <a:t>                          </a:t>
            </a:r>
            <a:r>
              <a:rPr lang="en-US" sz="3200" u="sng" dirty="0">
                <a:solidFill>
                  <a:schemeClr val="tx1"/>
                </a:solidFill>
                <a:latin typeface="Arial" charset="0"/>
              </a:rPr>
              <a:t>Scenario Two</a:t>
            </a:r>
            <a:r>
              <a:rPr lang="en-US" sz="3200" dirty="0">
                <a:solidFill>
                  <a:schemeClr val="tx1"/>
                </a:solidFill>
                <a:latin typeface="Arial" charset="0"/>
              </a:rPr>
              <a:t>:</a:t>
            </a:r>
            <a:br>
              <a:rPr lang="en-US" sz="3200" dirty="0">
                <a:solidFill>
                  <a:schemeClr val="tx1"/>
                </a:solidFill>
                <a:latin typeface="Arial" charset="0"/>
              </a:rPr>
            </a:br>
            <a:r>
              <a:rPr lang="en-US" sz="3200" dirty="0">
                <a:solidFill>
                  <a:schemeClr val="tx1"/>
                </a:solidFill>
                <a:latin typeface="Arial" charset="0"/>
              </a:rPr>
              <a:t>      I need a list of the order numbers and order dates, with the total sales amount for each order and the Sales Rep for the order, for the entire year of 2011. I need it sorted from highest to lowest sales amount.</a:t>
            </a:r>
            <a:br>
              <a:rPr lang="en-US" sz="3600" dirty="0">
                <a:solidFill>
                  <a:schemeClr val="tx1"/>
                </a:solidFill>
                <a:latin typeface="Arial" charset="0"/>
              </a:rPr>
            </a:br>
            <a:br>
              <a:rPr lang="en-US" sz="3600" dirty="0">
                <a:solidFill>
                  <a:schemeClr val="tx1"/>
                </a:solidFill>
                <a:latin typeface="Arial" charset="0"/>
              </a:rPr>
            </a:br>
            <a:r>
              <a:rPr lang="en-US" sz="2800" dirty="0">
                <a:solidFill>
                  <a:schemeClr val="tx1"/>
                </a:solidFill>
                <a:latin typeface="Arial" charset="0"/>
              </a:rPr>
              <a:t>Wait, damn it, we don’t have a column for “</a:t>
            </a:r>
            <a:r>
              <a:rPr lang="en-US" sz="2800" dirty="0" err="1">
                <a:solidFill>
                  <a:schemeClr val="tx1"/>
                </a:solidFill>
                <a:latin typeface="Arial" charset="0"/>
              </a:rPr>
              <a:t>SalesRep</a:t>
            </a:r>
            <a:r>
              <a:rPr lang="en-US" sz="2800" dirty="0">
                <a:solidFill>
                  <a:schemeClr val="tx1"/>
                </a:solidFill>
                <a:latin typeface="Arial" charset="0"/>
              </a:rPr>
              <a:t>.” </a:t>
            </a:r>
            <a:br>
              <a:rPr lang="en-US" sz="2800" dirty="0">
                <a:solidFill>
                  <a:schemeClr val="tx1"/>
                </a:solidFill>
                <a:latin typeface="Arial" charset="0"/>
              </a:rPr>
            </a:br>
            <a:r>
              <a:rPr lang="en-US" sz="2800" dirty="0">
                <a:solidFill>
                  <a:schemeClr val="tx1"/>
                </a:solidFill>
                <a:latin typeface="Arial" charset="0"/>
              </a:rPr>
              <a:t>Well you are fired!</a:t>
            </a:r>
            <a:endParaRPr lang="en-US" sz="3600" dirty="0">
              <a:solidFill>
                <a:schemeClr val="tx1"/>
              </a:solidFill>
              <a:latin typeface="Arial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9D11D-D24C-4D85-9B59-02699C943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21" y="685800"/>
            <a:ext cx="9159063" cy="4114800"/>
          </a:xfrm>
        </p:spPr>
        <p:txBody>
          <a:bodyPr/>
          <a:lstStyle/>
          <a:p>
            <a:r>
              <a:rPr lang="en-US" sz="3000" dirty="0">
                <a:solidFill>
                  <a:srgbClr val="000000"/>
                </a:solidFill>
              </a:rPr>
              <a:t>So I faked it. </a:t>
            </a:r>
            <a:br>
              <a:rPr lang="en-US" sz="3000" dirty="0">
                <a:solidFill>
                  <a:srgbClr val="000000"/>
                </a:solidFill>
              </a:rPr>
            </a:br>
            <a:r>
              <a:rPr lang="en-US" sz="3000" dirty="0">
                <a:solidFill>
                  <a:srgbClr val="000000"/>
                </a:solidFill>
              </a:rPr>
              <a:t>I added an FK “</a:t>
            </a:r>
            <a:r>
              <a:rPr lang="en-US" sz="3000" dirty="0" err="1">
                <a:solidFill>
                  <a:srgbClr val="000000"/>
                </a:solidFill>
              </a:rPr>
              <a:t>SalesRep</a:t>
            </a:r>
            <a:r>
              <a:rPr lang="en-US" sz="3000" dirty="0">
                <a:solidFill>
                  <a:srgbClr val="000000"/>
                </a:solidFill>
              </a:rPr>
              <a:t>” to the </a:t>
            </a:r>
            <a:r>
              <a:rPr lang="en-US" sz="3000" dirty="0" err="1">
                <a:solidFill>
                  <a:srgbClr val="000000"/>
                </a:solidFill>
              </a:rPr>
              <a:t>CustomerOrder</a:t>
            </a:r>
            <a:r>
              <a:rPr lang="en-US" sz="3000" dirty="0">
                <a:solidFill>
                  <a:srgbClr val="000000"/>
                </a:solidFill>
              </a:rPr>
              <a:t> Table. </a:t>
            </a:r>
            <a:br>
              <a:rPr lang="en-US" sz="3000" dirty="0">
                <a:solidFill>
                  <a:srgbClr val="000000"/>
                </a:solidFill>
              </a:rPr>
            </a:br>
            <a:r>
              <a:rPr lang="en-US" sz="3000" dirty="0">
                <a:solidFill>
                  <a:srgbClr val="000000"/>
                </a:solidFill>
              </a:rPr>
              <a:t>Then I added some “fake news” </a:t>
            </a:r>
            <a:r>
              <a:rPr lang="en-US" sz="3000" dirty="0" err="1">
                <a:solidFill>
                  <a:srgbClr val="000000"/>
                </a:solidFill>
              </a:rPr>
              <a:t>SalesRep</a:t>
            </a:r>
            <a:r>
              <a:rPr lang="en-US" sz="3000" dirty="0">
                <a:solidFill>
                  <a:srgbClr val="000000"/>
                </a:solidFill>
              </a:rPr>
              <a:t> data.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51811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D42EA1-C8FE-46F1-BAF8-58BD7BF4C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1" y="991193"/>
            <a:ext cx="9144000" cy="5619750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ABDC29D8-2AC7-422A-8302-7A95B96B84B9}"/>
              </a:ext>
            </a:extLst>
          </p:cNvPr>
          <p:cNvSpPr/>
          <p:nvPr/>
        </p:nvSpPr>
        <p:spPr bwMode="auto">
          <a:xfrm>
            <a:off x="228600" y="3962400"/>
            <a:ext cx="685800" cy="2286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7E84EBF-05E2-4ACA-AFFB-C7D5EDCE356C}"/>
              </a:ext>
            </a:extLst>
          </p:cNvPr>
          <p:cNvSpPr/>
          <p:nvPr/>
        </p:nvSpPr>
        <p:spPr bwMode="auto">
          <a:xfrm rot="10961028">
            <a:off x="3810000" y="2719169"/>
            <a:ext cx="1524000" cy="3048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996FAC-5714-4266-888D-259254F96657}"/>
              </a:ext>
            </a:extLst>
          </p:cNvPr>
          <p:cNvSpPr txBox="1"/>
          <p:nvPr/>
        </p:nvSpPr>
        <p:spPr>
          <a:xfrm>
            <a:off x="5943600" y="2555287"/>
            <a:ext cx="1752600" cy="461665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New column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2F646D-CCCE-4381-ADCD-FA441722C79D}"/>
              </a:ext>
            </a:extLst>
          </p:cNvPr>
          <p:cNvSpPr txBox="1"/>
          <p:nvPr/>
        </p:nvSpPr>
        <p:spPr>
          <a:xfrm>
            <a:off x="246321" y="42402"/>
            <a:ext cx="8686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 added this column. Now I will declare it as my FK and link it to the PK table I want to reference.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593E4F-07A8-49AD-AEF4-FF0E37ABE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CF583D84-C1DB-402D-9B61-5283F328A794}"/>
              </a:ext>
            </a:extLst>
          </p:cNvPr>
          <p:cNvSpPr/>
          <p:nvPr/>
        </p:nvSpPr>
        <p:spPr bwMode="auto">
          <a:xfrm rot="11411137">
            <a:off x="2895600" y="1676400"/>
            <a:ext cx="1600200" cy="6096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735280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682</Words>
  <Application>Microsoft Office PowerPoint</Application>
  <PresentationFormat>On-screen Show (4:3)</PresentationFormat>
  <Paragraphs>84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Consolas</vt:lpstr>
      <vt:lpstr>Courier New</vt:lpstr>
      <vt:lpstr>Times New Roman</vt:lpstr>
      <vt:lpstr>Default Design</vt:lpstr>
      <vt:lpstr>More “Fun with JOINs” . Scenarios and Queries</vt:lpstr>
      <vt:lpstr>                          Scenario One:     We are doing an audit for FY 2011-12. I need a listing of all of our customer orders, by Customer Company Name, Account Rep Name, Date of the order, and Date of Shipping.        I need this in two lists: The first list in chronological order, from the most recent Order date. The second list in chronological order, from the oldest Order date. </vt:lpstr>
      <vt:lpstr>PowerPoint Presentation</vt:lpstr>
      <vt:lpstr>PowerPoint Presentation</vt:lpstr>
      <vt:lpstr>PowerPoint Presentation</vt:lpstr>
      <vt:lpstr>                          Scenario Two:       I need a list of the order numbers and order dates, with the total sales amount for each order and the Sales Rep for the order, for the entire year of 2011. I need it sorted from highest to lowest sales amount.  Wait, damn it, we don’t have a column for “SalesRep.”  Well you are fired!</vt:lpstr>
      <vt:lpstr>So I faked it.  I added an FK “SalesRep” to the CustomerOrder Table.  Then I added some “fake news” SalesRep data.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And the JOIN worked!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South Florida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Acme Sporting Goods - More Practice Queries</dc:title>
  <dc:creator>W. Weyman Whitlock, Jr.</dc:creator>
  <cp:lastModifiedBy>Harvey Hyman</cp:lastModifiedBy>
  <cp:revision>40</cp:revision>
  <dcterms:created xsi:type="dcterms:W3CDTF">1999-11-10T18:16:47Z</dcterms:created>
  <dcterms:modified xsi:type="dcterms:W3CDTF">2019-04-03T01:59:26Z</dcterms:modified>
</cp:coreProperties>
</file>

<file path=docProps/thumbnail.jpeg>
</file>